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sldIdLst>
    <p:sldId id="256" r:id="rId5"/>
    <p:sldId id="257" r:id="rId6"/>
    <p:sldId id="279" r:id="rId7"/>
    <p:sldId id="258" r:id="rId8"/>
    <p:sldId id="276" r:id="rId9"/>
    <p:sldId id="277" r:id="rId10"/>
    <p:sldId id="278" r:id="rId11"/>
    <p:sldId id="286" r:id="rId12"/>
    <p:sldId id="259" r:id="rId13"/>
    <p:sldId id="280" r:id="rId14"/>
    <p:sldId id="261" r:id="rId15"/>
    <p:sldId id="281" r:id="rId16"/>
    <p:sldId id="282" r:id="rId17"/>
    <p:sldId id="273" r:id="rId18"/>
    <p:sldId id="271" r:id="rId19"/>
    <p:sldId id="269" r:id="rId20"/>
    <p:sldId id="283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64" r:id="rId33"/>
    <p:sldId id="265" r:id="rId34"/>
    <p:sldId id="302" r:id="rId35"/>
    <p:sldId id="303" r:id="rId36"/>
    <p:sldId id="304" r:id="rId37"/>
    <p:sldId id="296" r:id="rId38"/>
    <p:sldId id="266" r:id="rId39"/>
    <p:sldId id="297" r:id="rId40"/>
    <p:sldId id="298" r:id="rId41"/>
    <p:sldId id="300" r:id="rId42"/>
    <p:sldId id="301" r:id="rId43"/>
    <p:sldId id="267" r:id="rId44"/>
    <p:sldId id="27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718"/>
  </p:normalViewPr>
  <p:slideViewPr>
    <p:cSldViewPr snapToGrid="0">
      <p:cViewPr varScale="1">
        <p:scale>
          <a:sx n="80" d="100"/>
          <a:sy n="80" d="100"/>
        </p:scale>
        <p:origin x="69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3552204"/>
            <a:ext cx="11897359" cy="944563"/>
          </a:xfrm>
        </p:spPr>
        <p:txBody>
          <a:bodyPr/>
          <a:lstStyle/>
          <a:p>
            <a:r>
              <a:rPr lang="en-US" sz="5400" dirty="0"/>
              <a:t>Automated Pulse Sensing Tool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9373" y="4836478"/>
            <a:ext cx="9500507" cy="1726882"/>
          </a:xfrm>
        </p:spPr>
        <p:txBody>
          <a:bodyPr/>
          <a:lstStyle/>
          <a:p>
            <a:r>
              <a:rPr lang="en-US" dirty="0"/>
              <a:t>Tyler Edwardo Eck - 410821337</a:t>
            </a:r>
          </a:p>
          <a:p>
            <a:r>
              <a:rPr lang="en-US" dirty="0"/>
              <a:t>NDHU Undergraduate Project </a:t>
            </a:r>
          </a:p>
          <a:p>
            <a:r>
              <a:rPr lang="en-US" dirty="0"/>
              <a:t>Advisor: </a:t>
            </a:r>
            <a:r>
              <a:rPr lang="zh-TW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顏士淨</a:t>
            </a:r>
            <a:r>
              <a:rPr lang="en-US" dirty="0">
                <a:effectLst/>
                <a:ea typeface="微軟正黑體" panose="020B0604030504040204" pitchFamily="34" charset="-120"/>
              </a:rPr>
              <a:t> (Shi-Jim Yen)</a:t>
            </a:r>
            <a:endParaRPr lang="en-US" dirty="0"/>
          </a:p>
        </p:txBody>
      </p:sp>
      <p:pic>
        <p:nvPicPr>
          <p:cNvPr id="5" name="Picture 4" descr="A close-up of hands holding each other&#10;&#10;Description automatically generated with medium confidence">
            <a:extLst>
              <a:ext uri="{FF2B5EF4-FFF2-40B4-BE49-F238E27FC236}">
                <a16:creationId xmlns:a16="http://schemas.microsoft.com/office/drawing/2014/main" id="{F1108FB1-7927-524E-D38C-E7E6F831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5" y="466252"/>
            <a:ext cx="4483329" cy="2965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40F89A-1C25-62B6-C911-B2D1286A8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86" y="456735"/>
            <a:ext cx="2229199" cy="29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51" y="1456531"/>
            <a:ext cx="9779183" cy="675936"/>
          </a:xfrm>
        </p:spPr>
        <p:txBody>
          <a:bodyPr/>
          <a:lstStyle/>
          <a:p>
            <a:r>
              <a:rPr lang="en-US" sz="4400" dirty="0"/>
              <a:t>1. Increase Connectivity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408" y="4523063"/>
            <a:ext cx="9779183" cy="846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Remote Conferencing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098" name="Picture 2" descr="Facebook - log in or sign up">
            <a:extLst>
              <a:ext uri="{FF2B5EF4-FFF2-40B4-BE49-F238E27FC236}">
                <a16:creationId xmlns:a16="http://schemas.microsoft.com/office/drawing/2014/main" id="{2091999D-BEFE-8740-7FBB-1D2FCC9B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674" y="2523966"/>
            <a:ext cx="948373" cy="94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soft Teams - Wikipedia">
            <a:extLst>
              <a:ext uri="{FF2B5EF4-FFF2-40B4-BE49-F238E27FC236}">
                <a16:creationId xmlns:a16="http://schemas.microsoft.com/office/drawing/2014/main" id="{2004B0DD-BB54-70CE-360D-02DAEF0E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183" y="4450208"/>
            <a:ext cx="1054735" cy="98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oom Logo Vectors Free Download">
            <a:extLst>
              <a:ext uri="{FF2B5EF4-FFF2-40B4-BE49-F238E27FC236}">
                <a16:creationId xmlns:a16="http://schemas.microsoft.com/office/drawing/2014/main" id="{B695F964-FFF3-4F4A-2BE1-CD98A013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14" y="4400269"/>
            <a:ext cx="1080814" cy="108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inkedIn - Google Play 應用程式">
            <a:extLst>
              <a:ext uri="{FF2B5EF4-FFF2-40B4-BE49-F238E27FC236}">
                <a16:creationId xmlns:a16="http://schemas.microsoft.com/office/drawing/2014/main" id="{A287A081-B498-BCEA-07EF-9AEAA10C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11" y="2523964"/>
            <a:ext cx="948374" cy="94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ocial Network Connection And Global Business Communication Concept. Connecting  People Internet Network Connection.Social Network Vector Concept Royalty  Free Cliparts, Vectors, And Stock Illustration. Image 105817676.">
            <a:extLst>
              <a:ext uri="{FF2B5EF4-FFF2-40B4-BE49-F238E27FC236}">
                <a16:creationId xmlns:a16="http://schemas.microsoft.com/office/drawing/2014/main" id="{C11E3DCD-CA83-22A7-CE7C-D2155F580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524" y="2389367"/>
            <a:ext cx="3849712" cy="257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A1C885E-3CAF-9920-31A3-725CBBD7FDDC}"/>
              </a:ext>
            </a:extLst>
          </p:cNvPr>
          <p:cNvSpPr txBox="1">
            <a:spLocks/>
          </p:cNvSpPr>
          <p:nvPr/>
        </p:nvSpPr>
        <p:spPr>
          <a:xfrm>
            <a:off x="1224268" y="2820893"/>
            <a:ext cx="9779183" cy="7516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Social Networks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37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2. Ease of Access for Patient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13022B-1102-7552-0535-3EFB6700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Elderly population in Eastern Taiwan living in remote 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Proposed tool allows for convenience – making it more accessible for these people to consult a doctor </a:t>
            </a:r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C527-0A2A-4E3B-3A38-03DC49A8C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8294" y="2945020"/>
            <a:ext cx="6245912" cy="96796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9179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9E5F-6248-E640-CC25-F15996EA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Automated Pulse Sensing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A1C7-9AF8-8894-2A66-8B98ED79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706097"/>
            <a:ext cx="4663440" cy="28286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	X,Y,Z Motors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 	Camera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	Pulse Sensor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7D47E-25AF-1161-B71B-D6E9F7396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7A4C6-3B21-BF16-69FF-3BBAB598E66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706096"/>
            <a:ext cx="4663440" cy="28286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	Main GUI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	Arduino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 	Detection Algorithm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	Firebase Configuration 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8F2F4D-5DF1-0DE6-AC5B-141766254A3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algn="ctr"/>
            <a:r>
              <a:rPr lang="en-US" sz="3600" dirty="0"/>
              <a:t>Hardware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DCC49D-061E-467A-B8E4-8F450E76046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algn="ctr"/>
            <a:r>
              <a:rPr lang="en-US" sz="3600" dirty="0"/>
              <a:t>Software </a:t>
            </a:r>
          </a:p>
        </p:txBody>
      </p:sp>
    </p:spTree>
    <p:extLst>
      <p:ext uri="{BB962C8B-B14F-4D97-AF65-F5344CB8AC3E}">
        <p14:creationId xmlns:p14="http://schemas.microsoft.com/office/powerpoint/2010/main" val="98292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65A7-995A-9F45-891C-82D9B9D4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961" y="1791018"/>
            <a:ext cx="8412079" cy="2810460"/>
          </a:xfrm>
        </p:spPr>
        <p:txBody>
          <a:bodyPr>
            <a:normAutofit/>
          </a:bodyPr>
          <a:lstStyle/>
          <a:p>
            <a:r>
              <a:rPr lang="en-US" sz="6600" dirty="0"/>
              <a:t>Hardware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8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70" y="577453"/>
            <a:ext cx="8401624" cy="832803"/>
          </a:xfrm>
        </p:spPr>
        <p:txBody>
          <a:bodyPr/>
          <a:lstStyle/>
          <a:p>
            <a:r>
              <a:rPr lang="en-US" dirty="0"/>
              <a:t>1.) </a:t>
            </a:r>
            <a:r>
              <a:rPr lang="en-US" dirty="0" err="1"/>
              <a:t>Creality</a:t>
            </a:r>
            <a:r>
              <a:rPr lang="en-US" dirty="0"/>
              <a:t> 3D printer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3557CEE-B4DA-F5ED-B08B-B1A81AAC22ED}"/>
              </a:ext>
            </a:extLst>
          </p:cNvPr>
          <p:cNvSpPr txBox="1">
            <a:spLocks/>
          </p:cNvSpPr>
          <p:nvPr/>
        </p:nvSpPr>
        <p:spPr>
          <a:xfrm>
            <a:off x="923150" y="1864360"/>
            <a:ext cx="8401624" cy="4612640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0" dirty="0"/>
          </a:p>
        </p:txBody>
      </p:sp>
      <p:sp>
        <p:nvSpPr>
          <p:cNvPr id="47" name="Content Placeholder 7">
            <a:extLst>
              <a:ext uri="{FF2B5EF4-FFF2-40B4-BE49-F238E27FC236}">
                <a16:creationId xmlns:a16="http://schemas.microsoft.com/office/drawing/2014/main" id="{61BBD009-547F-D85A-1BAA-2EC180A786DC}"/>
              </a:ext>
            </a:extLst>
          </p:cNvPr>
          <p:cNvSpPr txBox="1">
            <a:spLocks/>
          </p:cNvSpPr>
          <p:nvPr/>
        </p:nvSpPr>
        <p:spPr>
          <a:xfrm>
            <a:off x="791573" y="1800066"/>
            <a:ext cx="9779182" cy="4649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Base</a:t>
            </a:r>
          </a:p>
          <a:p>
            <a:endParaRPr lang="en-US" dirty="0"/>
          </a:p>
          <a:p>
            <a:r>
              <a:rPr lang="en-US" dirty="0"/>
              <a:t>X,Y,Z Step Motors &amp; Stop Switches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Controlled By Arduino 2560</a:t>
            </a:r>
          </a:p>
          <a:p>
            <a:pPr marL="0" indent="0">
              <a:buNone/>
            </a:pPr>
            <a:r>
              <a:rPr lang="en-US" dirty="0"/>
              <a:t>  motherboard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6D3A16A-BC51-FB46-7374-B3C779723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258" y="2052320"/>
            <a:ext cx="3018730" cy="405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CD6BFF0-0323-8826-9748-E0876A994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7" y="3261817"/>
            <a:ext cx="3018730" cy="3018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9" y="608966"/>
            <a:ext cx="10678142" cy="853123"/>
          </a:xfrm>
        </p:spPr>
        <p:txBody>
          <a:bodyPr/>
          <a:lstStyle/>
          <a:p>
            <a:r>
              <a:rPr lang="en-US" dirty="0"/>
              <a:t>2.) Pulse Sensor and Camera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A2850-23AF-A249-8907-5DAF2E2D226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0678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" name="Content Placeholder 7">
            <a:extLst>
              <a:ext uri="{FF2B5EF4-FFF2-40B4-BE49-F238E27FC236}">
                <a16:creationId xmlns:a16="http://schemas.microsoft.com/office/drawing/2014/main" id="{63C0C9E6-8E79-BC72-ECBF-8C1B0717BECC}"/>
              </a:ext>
            </a:extLst>
          </p:cNvPr>
          <p:cNvSpPr txBox="1">
            <a:spLocks/>
          </p:cNvSpPr>
          <p:nvPr/>
        </p:nvSpPr>
        <p:spPr>
          <a:xfrm>
            <a:off x="1167493" y="1706564"/>
            <a:ext cx="9779182" cy="4308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>
                <a:effectLst/>
                <a:ea typeface="PMingLiU" panose="02020500000000000000" pitchFamily="18" charset="-120"/>
              </a:rPr>
              <a:t>HK-2019 Cylindrical Pulse Sensor</a:t>
            </a:r>
            <a:endParaRPr lang="en-US" dirty="0">
              <a:ea typeface="PMingLiU" panose="02020500000000000000" pitchFamily="18" charset="-120"/>
            </a:endParaRPr>
          </a:p>
          <a:p>
            <a:pPr marL="0" indent="0">
              <a:buNone/>
            </a:pPr>
            <a:r>
              <a:rPr lang="en-US" dirty="0">
                <a:effectLst/>
                <a:ea typeface="PMingLiU" panose="02020500000000000000" pitchFamily="18" charset="-120"/>
              </a:rPr>
              <a:t>	- 200 Hz - Pulse and Pressure</a:t>
            </a:r>
          </a:p>
          <a:p>
            <a:pPr marL="0" indent="0">
              <a:buNone/>
            </a:pPr>
            <a:endParaRPr lang="en-US" dirty="0">
              <a:ea typeface="PMingLiU" panose="02020500000000000000" pitchFamily="18" charset="-120"/>
            </a:endParaRPr>
          </a:p>
          <a:p>
            <a:pPr algn="r"/>
            <a:endParaRPr lang="en-US" dirty="0">
              <a:effectLst/>
              <a:ea typeface="PMingLiU" panose="02020500000000000000" pitchFamily="18" charset="-120"/>
            </a:endParaRPr>
          </a:p>
          <a:p>
            <a:pPr algn="r"/>
            <a:endParaRPr lang="en-US" dirty="0">
              <a:effectLst/>
              <a:ea typeface="PMingLiU" panose="02020500000000000000" pitchFamily="18" charset="-120"/>
            </a:endParaRPr>
          </a:p>
          <a:p>
            <a:pPr algn="r"/>
            <a:r>
              <a:rPr lang="en-US" dirty="0" err="1">
                <a:effectLst/>
                <a:ea typeface="PMingLiU" panose="02020500000000000000" pitchFamily="18" charset="-120"/>
              </a:rPr>
              <a:t>StereoLabs</a:t>
            </a:r>
            <a:r>
              <a:rPr lang="en-US" dirty="0">
                <a:effectLst/>
                <a:ea typeface="PMingLiU" panose="02020500000000000000" pitchFamily="18" charset="-120"/>
              </a:rPr>
              <a:t> ZED </a:t>
            </a:r>
            <a:r>
              <a:rPr lang="en-US" dirty="0">
                <a:ea typeface="PMingLiU" panose="02020500000000000000" pitchFamily="18" charset="-120"/>
              </a:rPr>
              <a:t>D</a:t>
            </a:r>
            <a:r>
              <a:rPr lang="en-US" dirty="0">
                <a:effectLst/>
                <a:ea typeface="PMingLiU" panose="02020500000000000000" pitchFamily="18" charset="-120"/>
              </a:rPr>
              <a:t>ual Camera</a:t>
            </a:r>
          </a:p>
          <a:p>
            <a:pPr marL="0" indent="0" algn="r">
              <a:buNone/>
            </a:pPr>
            <a:r>
              <a:rPr lang="en-US" dirty="0">
                <a:ea typeface="PMingLiU" panose="02020500000000000000" pitchFamily="18" charset="-120"/>
              </a:rPr>
              <a:t>	- High frame rate and depth</a:t>
            </a:r>
          </a:p>
          <a:p>
            <a:pPr marL="0" indent="0" algn="r">
              <a:buNone/>
            </a:pPr>
            <a:r>
              <a:rPr lang="en-US" dirty="0">
                <a:ea typeface="PMingLiU" panose="02020500000000000000" pitchFamily="18" charset="-120"/>
              </a:rPr>
              <a:t>perception.</a:t>
            </a:r>
            <a:r>
              <a:rPr lang="en-US" dirty="0">
                <a:effectLst/>
                <a:ea typeface="PMingLiU" panose="02020500000000000000" pitchFamily="18" charset="-120"/>
              </a:rPr>
              <a:t> </a:t>
            </a:r>
          </a:p>
        </p:txBody>
      </p:sp>
      <p:pic>
        <p:nvPicPr>
          <p:cNvPr id="80" name="Picture 79" descr="A close-up of a headphone&#10;&#10;Description automatically generated with low confidence">
            <a:extLst>
              <a:ext uri="{FF2B5EF4-FFF2-40B4-BE49-F238E27FC236}">
                <a16:creationId xmlns:a16="http://schemas.microsoft.com/office/drawing/2014/main" id="{6C931C30-3FDA-DFFE-B536-BEB1F7D99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70114" y="1165447"/>
            <a:ext cx="2465504" cy="312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Picture 80" descr="STEREO LABS ZED 2 Stereo Camera 2.2K 3D Mapping Up to 4416x1242 CM538 :  Computers - Amazon.co.jp">
            <a:extLst>
              <a:ext uri="{FF2B5EF4-FFF2-40B4-BE49-F238E27FC236}">
                <a16:creationId xmlns:a16="http://schemas.microsoft.com/office/drawing/2014/main" id="{FDDE9CEA-E8D8-938B-623A-C830CD9D80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783" y="3345585"/>
            <a:ext cx="3436741" cy="2591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9" y="608966"/>
            <a:ext cx="10678142" cy="853123"/>
          </a:xfrm>
        </p:spPr>
        <p:txBody>
          <a:bodyPr/>
          <a:lstStyle/>
          <a:p>
            <a:r>
              <a:rPr lang="en-US" dirty="0"/>
              <a:t>3.) Pulse Sensor/Camera Hold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A2850-23AF-A249-8907-5DAF2E2D226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0678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" name="Content Placeholder 7">
            <a:extLst>
              <a:ext uri="{FF2B5EF4-FFF2-40B4-BE49-F238E27FC236}">
                <a16:creationId xmlns:a16="http://schemas.microsoft.com/office/drawing/2014/main" id="{63C0C9E6-8E79-BC72-ECBF-8C1B0717BECC}"/>
              </a:ext>
            </a:extLst>
          </p:cNvPr>
          <p:cNvSpPr txBox="1">
            <a:spLocks/>
          </p:cNvSpPr>
          <p:nvPr/>
        </p:nvSpPr>
        <p:spPr>
          <a:xfrm>
            <a:off x="1167493" y="1706564"/>
            <a:ext cx="9779182" cy="1011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>
                <a:ea typeface="PMingLiU" panose="02020500000000000000" pitchFamily="18" charset="-120"/>
              </a:rPr>
              <a:t>To mount both Pulse Sensor and Camera, a specially designed 3D-printed piece was needed. </a:t>
            </a:r>
          </a:p>
          <a:p>
            <a:pPr marL="457200" indent="-457200"/>
            <a:endParaRPr lang="en-US" dirty="0">
              <a:ea typeface="PMingLiU" panose="02020500000000000000" pitchFamily="18" charset="-120"/>
            </a:endParaRPr>
          </a:p>
        </p:txBody>
      </p:sp>
      <p:pic>
        <p:nvPicPr>
          <p:cNvPr id="9" name="Picture 8" descr="A picture containing indoor, electronics, jack&#10;&#10;Description automatically generated">
            <a:extLst>
              <a:ext uri="{FF2B5EF4-FFF2-40B4-BE49-F238E27FC236}">
                <a16:creationId xmlns:a16="http://schemas.microsoft.com/office/drawing/2014/main" id="{D86C16D5-7087-6E40-C5A6-31B85DF79F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0" b="11068"/>
          <a:stretch/>
        </p:blipFill>
        <p:spPr bwMode="auto">
          <a:xfrm>
            <a:off x="1561559" y="2643910"/>
            <a:ext cx="2790190" cy="36772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3DB2A-037D-3025-DA40-2DAB230EC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34" y="2605924"/>
            <a:ext cx="2903919" cy="367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hand holding a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ADD3A5B9-BDF7-3A39-C975-837081CCC9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56" b="12826"/>
          <a:stretch/>
        </p:blipFill>
        <p:spPr>
          <a:xfrm>
            <a:off x="8410250" y="2643910"/>
            <a:ext cx="2726424" cy="36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6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57AA-85C4-579B-BC17-5D95A335C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2" y="494965"/>
            <a:ext cx="9779183" cy="837883"/>
          </a:xfrm>
        </p:spPr>
        <p:txBody>
          <a:bodyPr/>
          <a:lstStyle/>
          <a:p>
            <a:pPr algn="ctr"/>
            <a:r>
              <a:rPr lang="en-US" dirty="0"/>
              <a:t>Completed Hardware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9EC7B-5858-0898-FA4E-C42CDF29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3CA1FD-75A7-8F3D-3C6E-A514EEC44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35" y="1706563"/>
            <a:ext cx="3306821" cy="441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D4AE42-AD0C-BA73-956D-C28E8EA28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96" b="20191"/>
          <a:stretch/>
        </p:blipFill>
        <p:spPr>
          <a:xfrm>
            <a:off x="5923374" y="1706563"/>
            <a:ext cx="3794666" cy="44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81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65A7-995A-9F45-891C-82D9B9D4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961" y="1791018"/>
            <a:ext cx="8412079" cy="2810460"/>
          </a:xfrm>
        </p:spPr>
        <p:txBody>
          <a:bodyPr>
            <a:normAutofit/>
          </a:bodyPr>
          <a:lstStyle/>
          <a:p>
            <a:r>
              <a:rPr lang="en-US" sz="6600" dirty="0"/>
              <a:t>Software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Motive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Program Execution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Research Results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Conclusion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46ED-7120-CC11-B29C-5EFBE613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12" y="1250914"/>
            <a:ext cx="9779183" cy="812483"/>
          </a:xfrm>
        </p:spPr>
        <p:txBody>
          <a:bodyPr/>
          <a:lstStyle/>
          <a:p>
            <a:r>
              <a:rPr lang="en-US" dirty="0"/>
              <a:t>1.) Arduino Control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C2689-34A8-9E9E-201C-0B04F4338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CC0BF-9896-476F-1539-FA94B90F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9D268-1DBC-DF7A-8796-73B61A1EFF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5" y="2209447"/>
            <a:ext cx="4021959" cy="41469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70FB912-0393-470B-6C77-AEF85EDD764B}"/>
              </a:ext>
            </a:extLst>
          </p:cNvPr>
          <p:cNvSpPr/>
          <p:nvPr/>
        </p:nvSpPr>
        <p:spPr>
          <a:xfrm>
            <a:off x="4734222" y="3764280"/>
            <a:ext cx="1092200" cy="8124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32204-462A-6994-3331-D9684DF5F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2158840"/>
            <a:ext cx="3352800" cy="25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B26C50-CCFB-CB96-CF9C-906BC6AD6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243" y="3433763"/>
            <a:ext cx="3620265" cy="265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Serial Communication with Explore M3 - Tutorials">
            <a:extLst>
              <a:ext uri="{FF2B5EF4-FFF2-40B4-BE49-F238E27FC236}">
                <a16:creationId xmlns:a16="http://schemas.microsoft.com/office/drawing/2014/main" id="{46644CD9-54FC-BBDC-E276-AAA42E37B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923161"/>
            <a:ext cx="58388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1838FA4-3B0E-9490-4248-B243D4960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3136960"/>
            <a:ext cx="5837298" cy="18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4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2C99-6884-66C5-F91D-40676875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92" y="822960"/>
            <a:ext cx="9779183" cy="1325563"/>
          </a:xfrm>
        </p:spPr>
        <p:txBody>
          <a:bodyPr/>
          <a:lstStyle/>
          <a:p>
            <a:r>
              <a:rPr lang="en-US" dirty="0"/>
              <a:t>2.)  Detection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AAC06-CB2E-50FD-CC9E-CC9CA3707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291081"/>
            <a:ext cx="9779183" cy="37985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Python package </a:t>
            </a:r>
            <a:r>
              <a:rPr lang="en-US" dirty="0" err="1"/>
              <a:t>Mediapipe</a:t>
            </a:r>
            <a:r>
              <a:rPr lang="en-US" dirty="0"/>
              <a:t> – Hand Landmarks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Developed by </a:t>
            </a:r>
            <a:r>
              <a:rPr lang="zh-TW" dirty="0">
                <a:effectLst/>
                <a:cs typeface="Arial" panose="020B0604020202020204" pitchFamily="34" charset="0"/>
              </a:rPr>
              <a:t>⼨關尺辨</a:t>
            </a:r>
            <a:r>
              <a:rPr lang="zh-TW" dirty="0">
                <a:effectLst/>
              </a:rPr>
              <a:t> </a:t>
            </a:r>
            <a:r>
              <a:rPr lang="zh-TW" dirty="0">
                <a:effectLst/>
                <a:cs typeface="Arial" panose="020B0604020202020204" pitchFamily="34" charset="0"/>
              </a:rPr>
              <a:t>識</a:t>
            </a:r>
            <a:r>
              <a:rPr lang="en-US" dirty="0">
                <a:effectLst/>
              </a:rPr>
              <a:t> group and implemented in my project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5BE7D-3897-62CB-C7F8-4E96091D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66E5B-C7E3-882C-4646-149D177A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05" y="3743325"/>
            <a:ext cx="2612390" cy="22917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36F5A10-20B3-7D1B-F3C6-7D8FB2D6E43A}"/>
              </a:ext>
            </a:extLst>
          </p:cNvPr>
          <p:cNvSpPr/>
          <p:nvPr/>
        </p:nvSpPr>
        <p:spPr>
          <a:xfrm>
            <a:off x="5135542" y="4394357"/>
            <a:ext cx="1092200" cy="8124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1631E-A10F-6C4F-4406-B43076056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03" y="3617118"/>
            <a:ext cx="2921946" cy="2366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45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2C99-6884-66C5-F91D-40676875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92" y="822960"/>
            <a:ext cx="9779183" cy="1325563"/>
          </a:xfrm>
        </p:spPr>
        <p:txBody>
          <a:bodyPr/>
          <a:lstStyle/>
          <a:p>
            <a:r>
              <a:rPr lang="en-US" dirty="0"/>
              <a:t>3.) Main GUI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AAC06-CB2E-50FD-CC9E-CC9CA3707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291081"/>
            <a:ext cx="9779183" cy="37985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Developed with Python using </a:t>
            </a:r>
            <a:r>
              <a:rPr lang="en-US" dirty="0" err="1"/>
              <a:t>Tkinter</a:t>
            </a:r>
            <a:r>
              <a:rPr lang="en-US" dirty="0"/>
              <a:t> GUI package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program that doctors and patients will use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5BE7D-3897-62CB-C7F8-4E96091D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17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7A3501-E101-231B-B780-8FD7E3BE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F4874D-CA15-DC88-4D93-B9587965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C547B6-A8B8-0DEB-7B5A-B5D95857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96" y="136525"/>
            <a:ext cx="9059007" cy="65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37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F4874D-CA15-DC88-4D93-B9587965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755B26-45B0-CB7C-C9FE-F07A2ACB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308" y="809942"/>
            <a:ext cx="7404553" cy="5390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1E0E28-F29A-95A6-237A-724E6D2A317E}"/>
              </a:ext>
            </a:extLst>
          </p:cNvPr>
          <p:cNvSpPr txBox="1"/>
          <p:nvPr/>
        </p:nvSpPr>
        <p:spPr>
          <a:xfrm>
            <a:off x="381000" y="451435"/>
            <a:ext cx="39835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Camera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EDB874-0C7A-2FD3-C50B-01FB91AD1D33}"/>
              </a:ext>
            </a:extLst>
          </p:cNvPr>
          <p:cNvCxnSpPr>
            <a:cxnSpLocks/>
          </p:cNvCxnSpPr>
          <p:nvPr/>
        </p:nvCxnSpPr>
        <p:spPr>
          <a:xfrm>
            <a:off x="2839720" y="944880"/>
            <a:ext cx="2202588" cy="60047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DBFE71-56DD-BD66-FE0B-920CA9A982CA}"/>
              </a:ext>
            </a:extLst>
          </p:cNvPr>
          <p:cNvSpPr txBox="1"/>
          <p:nvPr/>
        </p:nvSpPr>
        <p:spPr>
          <a:xfrm>
            <a:off x="381000" y="1417370"/>
            <a:ext cx="30437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Live Camera Feed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Detection of Pulse Point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On/Off Camera</a:t>
            </a:r>
          </a:p>
        </p:txBody>
      </p:sp>
    </p:spTree>
    <p:extLst>
      <p:ext uri="{BB962C8B-B14F-4D97-AF65-F5344CB8AC3E}">
        <p14:creationId xmlns:p14="http://schemas.microsoft.com/office/powerpoint/2010/main" val="3972529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F4874D-CA15-DC88-4D93-B9587965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755B26-45B0-CB7C-C9FE-F07A2ACB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308" y="809942"/>
            <a:ext cx="7404553" cy="5390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1E0E28-F29A-95A6-237A-724E6D2A317E}"/>
              </a:ext>
            </a:extLst>
          </p:cNvPr>
          <p:cNvSpPr txBox="1"/>
          <p:nvPr/>
        </p:nvSpPr>
        <p:spPr>
          <a:xfrm>
            <a:off x="381000" y="451435"/>
            <a:ext cx="39835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 Options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EDB874-0C7A-2FD3-C50B-01FB91AD1D33}"/>
              </a:ext>
            </a:extLst>
          </p:cNvPr>
          <p:cNvCxnSpPr>
            <a:cxnSpLocks/>
          </p:cNvCxnSpPr>
          <p:nvPr/>
        </p:nvCxnSpPr>
        <p:spPr>
          <a:xfrm>
            <a:off x="2839720" y="944880"/>
            <a:ext cx="2011680" cy="22352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DBFE71-56DD-BD66-FE0B-920CA9A982CA}"/>
              </a:ext>
            </a:extLst>
          </p:cNvPr>
          <p:cNvSpPr txBox="1"/>
          <p:nvPr/>
        </p:nvSpPr>
        <p:spPr>
          <a:xfrm>
            <a:off x="381000" y="1417370"/>
            <a:ext cx="3043781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Automatic and Manual mode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Arrows for Motors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Motor Step Config.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Scan Button </a:t>
            </a:r>
          </a:p>
        </p:txBody>
      </p:sp>
    </p:spTree>
    <p:extLst>
      <p:ext uri="{BB962C8B-B14F-4D97-AF65-F5344CB8AC3E}">
        <p14:creationId xmlns:p14="http://schemas.microsoft.com/office/powerpoint/2010/main" val="613627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F4874D-CA15-DC88-4D93-B9587965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755B26-45B0-CB7C-C9FE-F07A2ACB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8" y="809941"/>
            <a:ext cx="7404553" cy="5390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1E0E28-F29A-95A6-237A-724E6D2A317E}"/>
              </a:ext>
            </a:extLst>
          </p:cNvPr>
          <p:cNvSpPr txBox="1"/>
          <p:nvPr/>
        </p:nvSpPr>
        <p:spPr>
          <a:xfrm>
            <a:off x="8366761" y="186163"/>
            <a:ext cx="3357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Graph 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EDB874-0C7A-2FD3-C50B-01FB91AD1D33}"/>
              </a:ext>
            </a:extLst>
          </p:cNvPr>
          <p:cNvCxnSpPr>
            <a:cxnSpLocks/>
          </p:cNvCxnSpPr>
          <p:nvPr/>
        </p:nvCxnSpPr>
        <p:spPr>
          <a:xfrm flipH="1">
            <a:off x="6736080" y="812854"/>
            <a:ext cx="1584960" cy="82517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DBFE71-56DD-BD66-FE0B-920CA9A982CA}"/>
              </a:ext>
            </a:extLst>
          </p:cNvPr>
          <p:cNvSpPr txBox="1"/>
          <p:nvPr/>
        </p:nvSpPr>
        <p:spPr>
          <a:xfrm>
            <a:off x="8366761" y="1279045"/>
            <a:ext cx="30437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Graph Display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Graph Button </a:t>
            </a:r>
          </a:p>
        </p:txBody>
      </p:sp>
    </p:spTree>
    <p:extLst>
      <p:ext uri="{BB962C8B-B14F-4D97-AF65-F5344CB8AC3E}">
        <p14:creationId xmlns:p14="http://schemas.microsoft.com/office/powerpoint/2010/main" val="208016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F4874D-CA15-DC88-4D93-B9587965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755B26-45B0-CB7C-C9FE-F07A2ACB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8" y="809941"/>
            <a:ext cx="7404553" cy="5390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1E0E28-F29A-95A6-237A-724E6D2A317E}"/>
              </a:ext>
            </a:extLst>
          </p:cNvPr>
          <p:cNvSpPr txBox="1"/>
          <p:nvPr/>
        </p:nvSpPr>
        <p:spPr>
          <a:xfrm>
            <a:off x="8366761" y="186163"/>
            <a:ext cx="3357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Information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EDB874-0C7A-2FD3-C50B-01FB91AD1D33}"/>
              </a:ext>
            </a:extLst>
          </p:cNvPr>
          <p:cNvCxnSpPr>
            <a:cxnSpLocks/>
          </p:cNvCxnSpPr>
          <p:nvPr/>
        </p:nvCxnSpPr>
        <p:spPr>
          <a:xfrm flipH="1">
            <a:off x="4389120" y="812854"/>
            <a:ext cx="3931920" cy="415538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DBFE71-56DD-BD66-FE0B-920CA9A982CA}"/>
              </a:ext>
            </a:extLst>
          </p:cNvPr>
          <p:cNvSpPr txBox="1"/>
          <p:nvPr/>
        </p:nvSpPr>
        <p:spPr>
          <a:xfrm>
            <a:off x="8366761" y="1279045"/>
            <a:ext cx="3043781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Enter Information about Patient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Enter Description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Upload Button </a:t>
            </a:r>
          </a:p>
        </p:txBody>
      </p:sp>
    </p:spTree>
    <p:extLst>
      <p:ext uri="{BB962C8B-B14F-4D97-AF65-F5344CB8AC3E}">
        <p14:creationId xmlns:p14="http://schemas.microsoft.com/office/powerpoint/2010/main" val="3281053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174" y="2971800"/>
            <a:ext cx="6579506" cy="995680"/>
          </a:xfrm>
        </p:spPr>
        <p:txBody>
          <a:bodyPr/>
          <a:lstStyle/>
          <a:p>
            <a:r>
              <a:rPr lang="en-US" dirty="0"/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60911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93" y="136525"/>
            <a:ext cx="9779183" cy="680403"/>
          </a:xfrm>
        </p:spPr>
        <p:txBody>
          <a:bodyPr>
            <a:normAutofit fontScale="90000"/>
          </a:bodyPr>
          <a:lstStyle/>
          <a:p>
            <a:r>
              <a:rPr lang="en-US" dirty="0"/>
              <a:t>Manual Mode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Manual Mode">
            <a:hlinkClick r:id="" action="ppaction://media"/>
            <a:extLst>
              <a:ext uri="{FF2B5EF4-FFF2-40B4-BE49-F238E27FC236}">
                <a16:creationId xmlns:a16="http://schemas.microsoft.com/office/drawing/2014/main" id="{010AB755-1394-6F95-07D0-50FFD90540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2658" y="773893"/>
            <a:ext cx="9440381" cy="53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3627-FD1E-DDE7-1229-79CCDDA91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814" y="2980580"/>
            <a:ext cx="6245912" cy="89684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66098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12" y="136525"/>
            <a:ext cx="9779183" cy="741363"/>
          </a:xfrm>
        </p:spPr>
        <p:txBody>
          <a:bodyPr/>
          <a:lstStyle/>
          <a:p>
            <a:r>
              <a:rPr lang="en-US" sz="4400" dirty="0"/>
              <a:t>Automatic Mode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Automatic Mode">
            <a:hlinkClick r:id="" action="ppaction://media"/>
            <a:extLst>
              <a:ext uri="{FF2B5EF4-FFF2-40B4-BE49-F238E27FC236}">
                <a16:creationId xmlns:a16="http://schemas.microsoft.com/office/drawing/2014/main" id="{D3DEAFDB-CC65-4EFA-D16C-E149514AEE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163" y="10453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7954-5FFF-8E1B-A85B-92D037B1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52" y="569086"/>
            <a:ext cx="9779183" cy="746443"/>
          </a:xfrm>
        </p:spPr>
        <p:txBody>
          <a:bodyPr/>
          <a:lstStyle/>
          <a:p>
            <a:r>
              <a:rPr lang="en-US" dirty="0"/>
              <a:t>Upload to Firebase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6511D5-8807-7991-D53B-28DE64D32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751" y="1483361"/>
            <a:ext cx="8228686" cy="48055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33519-9F5C-4AF2-EC5B-236F38779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25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7954-5FFF-8E1B-A85B-92D037B1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52" y="569086"/>
            <a:ext cx="9779183" cy="746443"/>
          </a:xfrm>
        </p:spPr>
        <p:txBody>
          <a:bodyPr/>
          <a:lstStyle/>
          <a:p>
            <a:r>
              <a:rPr lang="en-US" dirty="0"/>
              <a:t>Upload to Firebase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33519-9F5C-4AF2-EC5B-236F38779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" name="Content Placeholder 9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B786EEE-0B90-C0FD-A0BF-869577873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456436"/>
            <a:ext cx="8093549" cy="4759007"/>
          </a:xfrm>
        </p:spPr>
      </p:pic>
    </p:spTree>
    <p:extLst>
      <p:ext uri="{BB962C8B-B14F-4D97-AF65-F5344CB8AC3E}">
        <p14:creationId xmlns:p14="http://schemas.microsoft.com/office/powerpoint/2010/main" val="2896678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7954-5FFF-8E1B-A85B-92D037B1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52" y="569086"/>
            <a:ext cx="9779183" cy="746443"/>
          </a:xfrm>
        </p:spPr>
        <p:txBody>
          <a:bodyPr/>
          <a:lstStyle/>
          <a:p>
            <a:r>
              <a:rPr lang="en-US" dirty="0"/>
              <a:t>Upload to Firebase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33519-9F5C-4AF2-EC5B-236F38779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B93F02-F478-9AAA-4A6B-D34FC9A6A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026" y="1601216"/>
            <a:ext cx="7618374" cy="4469447"/>
          </a:xfrm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BADA2D8A-426C-BDD2-9547-A212EB85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970" y="80645"/>
            <a:ext cx="3184097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65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174" y="2971800"/>
            <a:ext cx="6579506" cy="995680"/>
          </a:xfrm>
        </p:spPr>
        <p:txBody>
          <a:bodyPr/>
          <a:lstStyle/>
          <a:p>
            <a:r>
              <a:rPr lang="en-US" dirty="0"/>
              <a:t>Research Results</a:t>
            </a:r>
          </a:p>
        </p:txBody>
      </p:sp>
    </p:spTree>
    <p:extLst>
      <p:ext uri="{BB962C8B-B14F-4D97-AF65-F5344CB8AC3E}">
        <p14:creationId xmlns:p14="http://schemas.microsoft.com/office/powerpoint/2010/main" val="1520359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438"/>
            <a:ext cx="9861188" cy="337664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“Proof of concept” – not official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Similarities between readings from the Automatic Pulse Sensing Tool and official pulse waveforms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8952" y="661543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A05D-1781-FAF7-A3B1-36FDCD811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852" y="629920"/>
            <a:ext cx="9779183" cy="782003"/>
          </a:xfrm>
        </p:spPr>
        <p:txBody>
          <a:bodyPr/>
          <a:lstStyle/>
          <a:p>
            <a:pPr algn="ctr"/>
            <a:r>
              <a:rPr lang="en-US" dirty="0"/>
              <a:t>Wrong Z Height Reading </a:t>
            </a:r>
          </a:p>
        </p:txBody>
      </p:sp>
      <p:pic>
        <p:nvPicPr>
          <p:cNvPr id="8" name="Content Placeholder 7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CCC5B599-4335-F294-F054-E6900646E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1472" y="1615123"/>
            <a:ext cx="5749941" cy="431245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119AA-E0DF-D053-FF72-1478D5361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84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A05D-1781-FAF7-A3B1-36FDCD811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852" y="629920"/>
            <a:ext cx="9779183" cy="782003"/>
          </a:xfrm>
        </p:spPr>
        <p:txBody>
          <a:bodyPr/>
          <a:lstStyle/>
          <a:p>
            <a:pPr algn="ctr"/>
            <a:r>
              <a:rPr lang="en-US" dirty="0"/>
              <a:t>Wrong X,Y Coordinate Reading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119AA-E0DF-D053-FF72-1478D5361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0" name="Content Placeholder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D639787-5479-FD9E-22BF-5FBA505E9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428" y="1569579"/>
            <a:ext cx="5662030" cy="4299208"/>
          </a:xfrm>
        </p:spPr>
      </p:pic>
    </p:spTree>
    <p:extLst>
      <p:ext uri="{BB962C8B-B14F-4D97-AF65-F5344CB8AC3E}">
        <p14:creationId xmlns:p14="http://schemas.microsoft.com/office/powerpoint/2010/main" val="2705583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A05D-1781-FAF7-A3B1-36FDCD811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852" y="629920"/>
            <a:ext cx="9779183" cy="782003"/>
          </a:xfrm>
        </p:spPr>
        <p:txBody>
          <a:bodyPr/>
          <a:lstStyle/>
          <a:p>
            <a:pPr algn="ctr"/>
            <a:r>
              <a:rPr lang="en-US" dirty="0"/>
              <a:t>Correct Reading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119AA-E0DF-D053-FF72-1478D5361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F971E557-2C46-D25E-AA7C-194635F7D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102" y="1456067"/>
            <a:ext cx="5843795" cy="4398555"/>
          </a:xfrm>
        </p:spPr>
      </p:pic>
    </p:spTree>
    <p:extLst>
      <p:ext uri="{BB962C8B-B14F-4D97-AF65-F5344CB8AC3E}">
        <p14:creationId xmlns:p14="http://schemas.microsoft.com/office/powerpoint/2010/main" val="1800176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6FDB-9439-663B-62A2-F706AA03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F569D-8E68-954A-EEC2-75E0A355C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2" name="Content Placeholder 11" descr="Chart, histogram&#10;&#10;Description automatically generated">
            <a:extLst>
              <a:ext uri="{FF2B5EF4-FFF2-40B4-BE49-F238E27FC236}">
                <a16:creationId xmlns:a16="http://schemas.microsoft.com/office/drawing/2014/main" id="{0FC004D0-4DCD-A1A2-2A5D-B658DE84E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174" y="1791653"/>
            <a:ext cx="4053972" cy="3367087"/>
          </a:xfr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3C489A6-6AB5-5BC7-A8A8-F669D2265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686" y="1745456"/>
            <a:ext cx="5004717" cy="33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11" y="1445805"/>
            <a:ext cx="9779183" cy="675936"/>
          </a:xfrm>
        </p:spPr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1" y="2526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Automation technology is slowly creeping into our lives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34" name="Picture 10" descr="Mixer GIFs | Tenor">
            <a:extLst>
              <a:ext uri="{FF2B5EF4-FFF2-40B4-BE49-F238E27FC236}">
                <a16:creationId xmlns:a16="http://schemas.microsoft.com/office/drawing/2014/main" id="{E76CEF29-07EC-C4C2-C68C-094F5CDA7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126" y="3238500"/>
            <a:ext cx="3561080" cy="253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892" y="1330325"/>
            <a:ext cx="9779183" cy="7413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932" y="3476127"/>
            <a:ext cx="9779183" cy="12685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Similarities to official pulse waveforms indicate that the software and hardware are properly implemented.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r>
              <a:rPr lang="en-US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B05A2-DE78-9591-8945-74EE4765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45159"/>
            <a:ext cx="12191999" cy="983297"/>
          </a:xfrm>
        </p:spPr>
        <p:txBody>
          <a:bodyPr/>
          <a:lstStyle/>
          <a:p>
            <a:r>
              <a:rPr lang="en-US" dirty="0"/>
              <a:t>Tesla: Autonomous Vehicle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442FD8-7A21-CFEB-E810-F14DB035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Stereotip cartier Ortodox automatic driving - chicagokitchenhvacelectric.com">
            <a:extLst>
              <a:ext uri="{FF2B5EF4-FFF2-40B4-BE49-F238E27FC236}">
                <a16:creationId xmlns:a16="http://schemas.microsoft.com/office/drawing/2014/main" id="{9A893386-E3C5-AEE9-9E1C-677A8E9F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" y="1880936"/>
            <a:ext cx="4963160" cy="313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utonomous Car GIFs - Get the best GIF on GIPHY">
            <a:extLst>
              <a:ext uri="{FF2B5EF4-FFF2-40B4-BE49-F238E27FC236}">
                <a16:creationId xmlns:a16="http://schemas.microsoft.com/office/drawing/2014/main" id="{415C0CF1-E2C3-76EB-0ECB-627A3D9A8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66" y="1874377"/>
            <a:ext cx="5579981" cy="313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73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51" y="1300480"/>
            <a:ext cx="9779183" cy="675936"/>
          </a:xfrm>
        </p:spPr>
        <p:txBody>
          <a:bodyPr/>
          <a:lstStyle/>
          <a:p>
            <a:r>
              <a:rPr lang="en-US" dirty="0"/>
              <a:t>Traditional Chinese Medicine: </a:t>
            </a:r>
            <a:br>
              <a:rPr lang="en-US" dirty="0"/>
            </a:br>
            <a:r>
              <a:rPr lang="en-US" sz="4400" dirty="0"/>
              <a:t>Pulse Diagnosis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1" y="2526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automation to a medical procedure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of the four main assessments in TCM consultation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Cun</a:t>
            </a:r>
            <a:r>
              <a:rPr lang="en-US" dirty="0"/>
              <a:t>, Guan, Chi – 3 pulse points on the wrist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Still popular to this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6" name="Picture 4" descr="The illustration of traditional Chinese pulse diagnosis | Download  Scientific Diagram">
            <a:extLst>
              <a:ext uri="{FF2B5EF4-FFF2-40B4-BE49-F238E27FC236}">
                <a16:creationId xmlns:a16="http://schemas.microsoft.com/office/drawing/2014/main" id="{ADDA77A9-3135-C9E9-A39A-DE75CAC9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84" y="1327097"/>
            <a:ext cx="3854561" cy="20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raditional Chinese Medicine Pulse Diagnosis - Carahealth">
            <a:extLst>
              <a:ext uri="{FF2B5EF4-FFF2-40B4-BE49-F238E27FC236}">
                <a16:creationId xmlns:a16="http://schemas.microsoft.com/office/drawing/2014/main" id="{54868926-DEA8-697E-10F4-85D4D7AE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886" y="3739616"/>
            <a:ext cx="3578633" cy="298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69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1939-BE15-6F4B-DDC1-47DC4417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Objective/Goal: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28BD5-80B2-9486-916E-41E3AFFE5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Automation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60B4D9-43DE-227A-4951-8B0BDC115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A9EE082-98FD-8EAA-52B6-25D35E4D6633}"/>
              </a:ext>
            </a:extLst>
          </p:cNvPr>
          <p:cNvSpPr txBox="1">
            <a:spLocks/>
          </p:cNvSpPr>
          <p:nvPr/>
        </p:nvSpPr>
        <p:spPr>
          <a:xfrm>
            <a:off x="3577590" y="2068433"/>
            <a:ext cx="3434080" cy="402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TCM Pulse Diagnosis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1B10444-745A-4206-61C9-C518FF529DA1}"/>
              </a:ext>
            </a:extLst>
          </p:cNvPr>
          <p:cNvSpPr txBox="1">
            <a:spLocks/>
          </p:cNvSpPr>
          <p:nvPr/>
        </p:nvSpPr>
        <p:spPr>
          <a:xfrm>
            <a:off x="3211105" y="2068433"/>
            <a:ext cx="347980" cy="396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+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D594D6-E323-3F46-1BE4-C22B8B7D8837}"/>
              </a:ext>
            </a:extLst>
          </p:cNvPr>
          <p:cNvSpPr txBox="1">
            <a:spLocks/>
          </p:cNvSpPr>
          <p:nvPr/>
        </p:nvSpPr>
        <p:spPr>
          <a:xfrm>
            <a:off x="7097395" y="2068433"/>
            <a:ext cx="347980" cy="402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=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12E94C2-74E7-F047-9836-91AF4BC6A3F5}"/>
              </a:ext>
            </a:extLst>
          </p:cNvPr>
          <p:cNvSpPr txBox="1">
            <a:spLocks/>
          </p:cNvSpPr>
          <p:nvPr/>
        </p:nvSpPr>
        <p:spPr>
          <a:xfrm>
            <a:off x="7478985" y="1849635"/>
            <a:ext cx="3434080" cy="402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Automated Pulse Sensing Tool 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55A81C5-C7A4-0D5B-0E68-8896DEE49194}"/>
              </a:ext>
            </a:extLst>
          </p:cNvPr>
          <p:cNvSpPr txBox="1">
            <a:spLocks/>
          </p:cNvSpPr>
          <p:nvPr/>
        </p:nvSpPr>
        <p:spPr>
          <a:xfrm>
            <a:off x="2544211" y="3258026"/>
            <a:ext cx="6523589" cy="26500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Tenorit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To design and implement an automated pulse sensing tool that will allow for users to measure their pulse with ease </a:t>
            </a:r>
          </a:p>
        </p:txBody>
      </p:sp>
    </p:spTree>
    <p:extLst>
      <p:ext uri="{BB962C8B-B14F-4D97-AF65-F5344CB8AC3E}">
        <p14:creationId xmlns:p14="http://schemas.microsoft.com/office/powerpoint/2010/main" val="5717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AAD984-14A7-30EC-D841-F76FF63F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8FF80-C047-239E-B28B-90E42247B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14" y="1548399"/>
            <a:ext cx="4530725" cy="46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34236-8CFB-721A-C6DD-0B343E06C0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44" y="2332299"/>
            <a:ext cx="5973160" cy="28135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DE1F53-76C6-F6B7-257A-D51BFC82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59" y="337913"/>
            <a:ext cx="12191999" cy="983297"/>
          </a:xfrm>
        </p:spPr>
        <p:txBody>
          <a:bodyPr/>
          <a:lstStyle/>
          <a:p>
            <a:r>
              <a:rPr lang="en-US" sz="5400" dirty="0"/>
              <a:t>Initial Design and Sketch </a:t>
            </a:r>
          </a:p>
        </p:txBody>
      </p:sp>
    </p:spTree>
    <p:extLst>
      <p:ext uri="{BB962C8B-B14F-4D97-AF65-F5344CB8AC3E}">
        <p14:creationId xmlns:p14="http://schemas.microsoft.com/office/powerpoint/2010/main" val="224983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454" y="2931160"/>
            <a:ext cx="6579506" cy="995680"/>
          </a:xfrm>
        </p:spPr>
        <p:txBody>
          <a:bodyPr/>
          <a:lstStyle/>
          <a:p>
            <a:r>
              <a:rPr lang="en-US" dirty="0"/>
              <a:t>Motive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1706</TotalTime>
  <Words>480</Words>
  <Application>Microsoft Office PowerPoint</Application>
  <PresentationFormat>Widescreen</PresentationFormat>
  <Paragraphs>164</Paragraphs>
  <Slides>41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Tenorite</vt:lpstr>
      <vt:lpstr>Office Theme</vt:lpstr>
      <vt:lpstr>Automated Pulse Sensing Tool </vt:lpstr>
      <vt:lpstr>Agenda</vt:lpstr>
      <vt:lpstr>Introduction</vt:lpstr>
      <vt:lpstr>Automation</vt:lpstr>
      <vt:lpstr>Tesla: Autonomous Vehicle </vt:lpstr>
      <vt:lpstr>Traditional Chinese Medicine:  Pulse Diagnosis </vt:lpstr>
      <vt:lpstr>Objective/Goal: </vt:lpstr>
      <vt:lpstr>Initial Design and Sketch </vt:lpstr>
      <vt:lpstr>Motive</vt:lpstr>
      <vt:lpstr>1. Increase Connectivity </vt:lpstr>
      <vt:lpstr>2. Ease of Access for Patient</vt:lpstr>
      <vt:lpstr>Implementation</vt:lpstr>
      <vt:lpstr>Automated Pulse Sensing Tool</vt:lpstr>
      <vt:lpstr>Hardware </vt:lpstr>
      <vt:lpstr>1.) Creality 3D printer</vt:lpstr>
      <vt:lpstr>2.) Pulse Sensor and Camera </vt:lpstr>
      <vt:lpstr>3.) Pulse Sensor/Camera Hold</vt:lpstr>
      <vt:lpstr>Completed Hardware </vt:lpstr>
      <vt:lpstr>Software </vt:lpstr>
      <vt:lpstr>1.) Arduino Control </vt:lpstr>
      <vt:lpstr>2.)  Detection Algorithm </vt:lpstr>
      <vt:lpstr>3.) Main GUI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 Execution</vt:lpstr>
      <vt:lpstr>Manual Mode </vt:lpstr>
      <vt:lpstr>Automatic Mode </vt:lpstr>
      <vt:lpstr>Upload to Firebase</vt:lpstr>
      <vt:lpstr>Upload to Firebase</vt:lpstr>
      <vt:lpstr>Upload to Firebase</vt:lpstr>
      <vt:lpstr>Research Results</vt:lpstr>
      <vt:lpstr>Results </vt:lpstr>
      <vt:lpstr>Wrong Z Height Reading </vt:lpstr>
      <vt:lpstr>Wrong X,Y Coordinate Reading </vt:lpstr>
      <vt:lpstr>Correct Reading </vt:lpstr>
      <vt:lpstr>Comparison </vt:lpstr>
      <vt:lpstr>Conclusions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Pulse Sensing Tool </dc:title>
  <dc:creator>Tyler</dc:creator>
  <cp:lastModifiedBy>Tyler</cp:lastModifiedBy>
  <cp:revision>10</cp:revision>
  <dcterms:created xsi:type="dcterms:W3CDTF">2022-05-15T06:17:08Z</dcterms:created>
  <dcterms:modified xsi:type="dcterms:W3CDTF">2022-05-17T23:13:54Z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